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914" r:id="rId2"/>
    <p:sldId id="915" r:id="rId3"/>
    <p:sldId id="262" r:id="rId4"/>
    <p:sldId id="876" r:id="rId5"/>
    <p:sldId id="877" r:id="rId6"/>
    <p:sldId id="878" r:id="rId7"/>
    <p:sldId id="879" r:id="rId8"/>
    <p:sldId id="880" r:id="rId9"/>
    <p:sldId id="884" r:id="rId10"/>
    <p:sldId id="885" r:id="rId11"/>
    <p:sldId id="886" r:id="rId12"/>
    <p:sldId id="887" r:id="rId13"/>
    <p:sldId id="888" r:id="rId14"/>
    <p:sldId id="890" r:id="rId15"/>
    <p:sldId id="881" r:id="rId16"/>
    <p:sldId id="882" r:id="rId17"/>
    <p:sldId id="891" r:id="rId18"/>
    <p:sldId id="892" r:id="rId19"/>
    <p:sldId id="896" r:id="rId20"/>
    <p:sldId id="897" r:id="rId21"/>
    <p:sldId id="899" r:id="rId22"/>
  </p:sldIdLst>
  <p:sldSz cx="12192000" cy="6858000"/>
  <p:notesSz cx="6735763" cy="98694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96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Word%20&#20869;&#12398;&#12464;&#12521;&#12501;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Word%20&#20869;&#12398;&#12464;&#12521;&#12501;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Microsoft%20Word%20&#20869;&#12398;&#12464;&#12521;&#12501;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91450447168979"/>
          <c:y val="2.8968898807758738E-2"/>
          <c:w val="0.64515263404746015"/>
          <c:h val="0.7731833307025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'[Microsoft Word 内のグラフ]Sheet1'!$C$89</c:f>
              <c:strCache>
                <c:ptCount val="1"/>
                <c:pt idx="0">
                  <c:v>ある(%)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E1ED38-2262-408C-A989-466B33DA2E24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8B8-46E0-8DB3-99A72A90BA52}"/>
                </c:ext>
              </c:extLst>
            </c:dLbl>
            <c:dLbl>
              <c:idx val="1"/>
              <c:layout>
                <c:manualLayout>
                  <c:x val="-3.1308916076696982E-3"/>
                  <c:y val="0"/>
                </c:manualLayout>
              </c:layout>
              <c:tx>
                <c:rich>
                  <a:bodyPr/>
                  <a:lstStyle/>
                  <a:p>
                    <a:fld id="{714A4DCD-DE05-4D5E-B8E7-CCBE5A8E139F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28525504132099E-2"/>
                      <c:h val="0.1103715044575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8B8-46E0-8DB3-99A72A90BA52}"/>
                </c:ext>
              </c:extLst>
            </c:dLbl>
            <c:dLbl>
              <c:idx val="2"/>
              <c:layout>
                <c:manualLayout>
                  <c:x val="-3.130891607669698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ja-JP" dirty="0"/>
                      <a:t>78</a:t>
                    </a:r>
                    <a:r>
                      <a:rPr lang="ja-JP" altLang="en-US" dirty="0"/>
                      <a:t>％</a:t>
                    </a:r>
                    <a:endParaRPr lang="en-US" altLang="ja-JP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924862915636647E-2"/>
                      <c:h val="0.110371504457560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8B8-46E0-8DB3-99A72A90BA5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EABCF56-3C00-473E-9C2F-4702F68481CB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C0B-4817-92EC-6318361EDB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Word 内のグラフ]Sheet1'!$B$90:$B$93</c:f>
              <c:strCache>
                <c:ptCount val="4"/>
                <c:pt idx="0">
                  <c:v>社会福祉協議会</c:v>
                </c:pt>
                <c:pt idx="1">
                  <c:v>見守り推進事業所</c:v>
                </c:pt>
                <c:pt idx="2">
                  <c:v>地域包括支援センター</c:v>
                </c:pt>
                <c:pt idx="3">
                  <c:v>居宅介護支援事業所等</c:v>
                </c:pt>
              </c:strCache>
            </c:strRef>
          </c:cat>
          <c:val>
            <c:numRef>
              <c:f>'[Microsoft Word 内のグラフ]Sheet1'!$C$90:$C$93</c:f>
              <c:numCache>
                <c:formatCode>General</c:formatCode>
                <c:ptCount val="4"/>
                <c:pt idx="0">
                  <c:v>62</c:v>
                </c:pt>
                <c:pt idx="1">
                  <c:v>75</c:v>
                </c:pt>
                <c:pt idx="2">
                  <c:v>78</c:v>
                </c:pt>
                <c:pt idx="3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FF-4CEF-B8CF-4703E7BF1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2395288"/>
        <c:axId val="362392008"/>
      </c:barChart>
      <c:catAx>
        <c:axId val="362395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2392008"/>
        <c:crosses val="autoZero"/>
        <c:auto val="1"/>
        <c:lblAlgn val="ctr"/>
        <c:lblOffset val="100"/>
        <c:noMultiLvlLbl val="0"/>
      </c:catAx>
      <c:valAx>
        <c:axId val="3623920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239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744926325651448E-2"/>
          <c:y val="0.81479968651339296"/>
          <c:w val="0.18849237091697529"/>
          <c:h val="0.10018927444794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72-41F3-B023-BD2DF5EAF3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72-41F3-B023-BD2DF5EAF3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72-41F3-B023-BD2DF5EAF33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72-41F3-B023-BD2DF5EAF337}"/>
              </c:ext>
            </c:extLst>
          </c:dPt>
          <c:dLbls>
            <c:dLbl>
              <c:idx val="0"/>
              <c:layout>
                <c:manualLayout>
                  <c:x val="1.1198869234128998E-2"/>
                  <c:y val="-0.1627855944996324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dirty="0"/>
                      <a:t>犬　</a:t>
                    </a:r>
                    <a:fld id="{58DCD8A1-ADEF-4F62-BDC2-CD613D5F8FE9}" type="VALUE">
                      <a:rPr lang="en-US" altLang="ja-JP" smtClean="0"/>
                      <a:pPr/>
                      <a:t>[値]</a:t>
                    </a:fld>
                    <a:endParaRPr lang="ja-JP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78027694238251"/>
                      <c:h val="0.267470547760635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72-41F3-B023-BD2DF5EAF337}"/>
                </c:ext>
              </c:extLst>
            </c:dLbl>
            <c:dLbl>
              <c:idx val="1"/>
              <c:layout>
                <c:manualLayout>
                  <c:x val="9.5827354463210238E-4"/>
                  <c:y val="-9.4934690111599759E-2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baseline="0" dirty="0"/>
                      <a:t>猫　</a:t>
                    </a:r>
                    <a:fld id="{518A7291-C214-4390-98CC-59BEA22B111C}" type="VALUE">
                      <a:rPr lang="en-US" altLang="ja-JP" baseline="0" smtClean="0"/>
                      <a:pPr/>
                      <a:t>[値]</a:t>
                    </a:fld>
                    <a:endParaRPr lang="ja-JP" alt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45381665345068"/>
                      <c:h val="0.267470547760635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172-41F3-B023-BD2DF5EAF337}"/>
                </c:ext>
              </c:extLst>
            </c:dLbl>
            <c:dLbl>
              <c:idx val="2"/>
              <c:layout>
                <c:manualLayout>
                  <c:x val="-0.11019119088443198"/>
                  <c:y val="0.14973353670182007"/>
                </c:manualLayout>
              </c:layout>
              <c:tx>
                <c:rich>
                  <a:bodyPr/>
                  <a:lstStyle/>
                  <a:p>
                    <a:r>
                      <a:rPr lang="ja-JP" altLang="en-US" dirty="0"/>
                      <a:t>鳥　</a:t>
                    </a:r>
                    <a:fld id="{1FFE4792-2013-4DE7-83D1-77BF2EED4157}" type="VALUE">
                      <a:rPr lang="en-US" altLang="ja-JP" smtClean="0"/>
                      <a:pPr/>
                      <a:t>[値]</a:t>
                    </a:fld>
                    <a:endParaRPr lang="ja-JP" alt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172-41F3-B023-BD2DF5EAF337}"/>
                </c:ext>
              </c:extLst>
            </c:dLbl>
            <c:dLbl>
              <c:idx val="3"/>
              <c:layout>
                <c:manualLayout>
                  <c:x val="-0.13154685280680301"/>
                  <c:y val="1.04968705496792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+mn-cs"/>
                      </a:defRPr>
                    </a:pPr>
                    <a:r>
                      <a:rPr lang="ja-JP" altLang="en-US" dirty="0"/>
                      <a:t>その他　</a:t>
                    </a:r>
                    <a:fld id="{922915F8-B340-464B-8375-7D7949F20B54}" type="VALUE">
                      <a:rPr lang="en-US" altLang="ja-JP" smtClean="0"/>
                      <a:pPr>
                        <a:defRPr sz="2400" b="1">
                          <a:latin typeface="メイリオ" panose="020B0604030504040204" pitchFamily="50" charset="-128"/>
                          <a:ea typeface="メイリオ" panose="020B0604030504040204" pitchFamily="50" charset="-128"/>
                        </a:defRPr>
                      </a:pPr>
                      <a:t>[値]</a:t>
                    </a:fld>
                    <a:endParaRPr lang="ja-JP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45761504458297"/>
                      <c:h val="0.153947851506121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172-41F3-B023-BD2DF5EAF3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Sheet1!$B$18:$B$21</c:f>
              <c:strCache>
                <c:ptCount val="4"/>
                <c:pt idx="0">
                  <c:v>犬</c:v>
                </c:pt>
                <c:pt idx="1">
                  <c:v>猫</c:v>
                </c:pt>
                <c:pt idx="2">
                  <c:v>鳥</c:v>
                </c:pt>
                <c:pt idx="3">
                  <c:v>その他</c:v>
                </c:pt>
              </c:strCache>
            </c:strRef>
          </c:cat>
          <c:val>
            <c:numRef>
              <c:f>Sheet1!$C$18:$C$21</c:f>
              <c:numCache>
                <c:formatCode>0%</c:formatCode>
                <c:ptCount val="4"/>
                <c:pt idx="0">
                  <c:v>0.48</c:v>
                </c:pt>
                <c:pt idx="1">
                  <c:v>0.34</c:v>
                </c:pt>
                <c:pt idx="2">
                  <c:v>0.12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72-41F3-B023-BD2DF5EAF3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39577270594701"/>
          <c:y val="0.1540082428770885"/>
          <c:w val="0.27619849550564179"/>
          <c:h val="0.64188374857306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'[Microsoft Word 内のグラフ]Sheet1'!$C$89</c:f>
              <c:strCache>
                <c:ptCount val="1"/>
                <c:pt idx="0">
                  <c:v>ある(%)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A3D6106-CD30-4C75-AEEA-555ACDF23F85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EC4-4765-9723-193207BA33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85C37FB-526F-40D9-BE31-863924976930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EC4-4765-9723-193207BA33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4A2D6A5-9C5B-4C41-97C5-D9CF9C93E77D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EC4-4765-9723-193207BA33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3507B8C-947A-497C-8104-26A744B03A3F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C4-4765-9723-193207BA33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E422ACC-98A3-44F4-BDDB-72D49EBC3B3E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0B5-46B0-9DAC-D9EBCFCBB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'[Microsoft Word 内のグラフ]Sheet1'!$B$90:$B$94</c:f>
              <c:strCache>
                <c:ptCount val="5"/>
                <c:pt idx="0">
                  <c:v>区内動物病院</c:v>
                </c:pt>
                <c:pt idx="1">
                  <c:v>社会福祉協議会</c:v>
                </c:pt>
                <c:pt idx="2">
                  <c:v>見守り推進事業所</c:v>
                </c:pt>
                <c:pt idx="3">
                  <c:v>地域包括支援センター</c:v>
                </c:pt>
                <c:pt idx="4">
                  <c:v>居宅介護支援事業所等</c:v>
                </c:pt>
              </c:strCache>
            </c:strRef>
          </c:cat>
          <c:val>
            <c:numRef>
              <c:f>'[Microsoft Word 内のグラフ]Sheet1'!$C$90:$C$94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61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5-4BDB-8995-34C19E561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2395288"/>
        <c:axId val="362392008"/>
      </c:barChart>
      <c:catAx>
        <c:axId val="362395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2392008"/>
        <c:crosses val="autoZero"/>
        <c:auto val="1"/>
        <c:lblAlgn val="ctr"/>
        <c:lblOffset val="100"/>
        <c:noMultiLvlLbl val="0"/>
      </c:catAx>
      <c:valAx>
        <c:axId val="3623920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239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794898881467466"/>
          <c:y val="0.56049087652691154"/>
          <c:w val="0.1900578167208101"/>
          <c:h val="0.10018927444794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'[Microsoft Word 内のグラフ]Sheet1'!$C$89</c:f>
              <c:strCache>
                <c:ptCount val="1"/>
                <c:pt idx="0">
                  <c:v>ある(%)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C3FA503-2A67-4AB0-AF99-7053F5897960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AC6-46CA-87E7-9E5DA7CDC7A0}"/>
                </c:ext>
              </c:extLst>
            </c:dLbl>
            <c:dLbl>
              <c:idx val="1"/>
              <c:layout>
                <c:manualLayout>
                  <c:x val="3.3298104180491339E-2"/>
                  <c:y val="-1.0480771065979637E-16"/>
                </c:manualLayout>
              </c:layout>
              <c:tx>
                <c:rich>
                  <a:bodyPr/>
                  <a:lstStyle/>
                  <a:p>
                    <a:fld id="{F3B40EA3-EE48-4236-A6DC-9E632DDBDC2A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295996673935153E-2"/>
                      <c:h val="0.108905997426066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C6-46CA-87E7-9E5DA7CDC7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884838C-9999-4783-9CCD-74C16B0F97B0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C6-46CA-87E7-9E5DA7CDC7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03E80DD-DBF1-4924-BA7E-1378C49D286C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C6-46CA-87E7-9E5DA7CDC7A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352F466-8BB3-4EE2-922B-9E594083A118}" type="VALUE">
                      <a:rPr lang="en-US" altLang="ja-JP" smtClean="0"/>
                      <a:pPr/>
                      <a:t>[値]</a:t>
                    </a:fld>
                    <a:r>
                      <a:rPr lang="ja-JP" altLang="en-US" dirty="0"/>
                      <a:t>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AC6-46CA-87E7-9E5DA7CDC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'[Microsoft Word 内のグラフ]Sheet1'!$B$90:$B$94</c:f>
              <c:strCache>
                <c:ptCount val="5"/>
                <c:pt idx="0">
                  <c:v>区内動物病院</c:v>
                </c:pt>
                <c:pt idx="1">
                  <c:v>社会福祉協議会</c:v>
                </c:pt>
                <c:pt idx="2">
                  <c:v>見守り推進事業所</c:v>
                </c:pt>
                <c:pt idx="3">
                  <c:v>地域包括支援センター</c:v>
                </c:pt>
                <c:pt idx="4">
                  <c:v>居宅介護支援事業所等</c:v>
                </c:pt>
              </c:strCache>
            </c:strRef>
          </c:cat>
          <c:val>
            <c:numRef>
              <c:f>'[Microsoft Word 内のグラフ]Sheet1'!$C$90:$C$94</c:f>
              <c:numCache>
                <c:formatCode>General</c:formatCode>
                <c:ptCount val="5"/>
                <c:pt idx="0">
                  <c:v>30</c:v>
                </c:pt>
                <c:pt idx="1">
                  <c:v>8</c:v>
                </c:pt>
                <c:pt idx="2">
                  <c:v>13</c:v>
                </c:pt>
                <c:pt idx="3">
                  <c:v>22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49-4387-87D3-D99962F147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62395288"/>
        <c:axId val="362392008"/>
      </c:barChart>
      <c:catAx>
        <c:axId val="362395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2392008"/>
        <c:crosses val="autoZero"/>
        <c:auto val="1"/>
        <c:lblAlgn val="ctr"/>
        <c:lblOffset val="100"/>
        <c:noMultiLvlLbl val="0"/>
      </c:catAx>
      <c:valAx>
        <c:axId val="3623920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362395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259828840003672"/>
          <c:y val="0.63633720053495313"/>
          <c:w val="0.20966389418799183"/>
          <c:h val="0.10018927444794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B0C277E-A216-487E-9289-880C0C9C2F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zh-CN" altLang="en-US"/>
              <a:t>令和</a:t>
            </a:r>
            <a:r>
              <a:rPr kumimoji="1" lang="en-US" altLang="zh-CN"/>
              <a:t>4</a:t>
            </a:r>
            <a:r>
              <a:rPr kumimoji="1" lang="zh-CN" altLang="en-US"/>
              <a:t>年度事例研究発表会（全国）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8B30820-5F20-45D1-AE50-0E71B3FBBD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49793-170F-422D-B2F1-5FD40A717C8C}" type="datetimeFigureOut">
              <a:rPr kumimoji="1" lang="ja-JP" altLang="en-US" smtClean="0"/>
              <a:t>2024/2/13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3B03CB-4F84-4712-8126-CB235B723C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C7D7D5-E6C0-43D9-A159-6164C652BE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FAF0-45DE-4356-B520-8B3BD5ED762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8674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zh-CN" altLang="en-US"/>
              <a:t>令和</a:t>
            </a:r>
            <a:r>
              <a:rPr kumimoji="1" lang="en-US" altLang="zh-CN"/>
              <a:t>4</a:t>
            </a:r>
            <a:r>
              <a:rPr kumimoji="1" lang="zh-CN" altLang="en-US"/>
              <a:t>年度事例研究発表会（全国）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F3DC0-3ABD-4AE0-84F3-A98B16FDE113}" type="datetimeFigureOut">
              <a:rPr kumimoji="1" lang="ja-JP" altLang="en-US" smtClean="0"/>
              <a:t>2024/2/13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F1972-D094-422D-904A-24B7138B74B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705560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kumimoji="1" lang="zh-CN" altLang="en-US"/>
              <a:t>令和</a:t>
            </a:r>
            <a:r>
              <a:rPr kumimoji="1" lang="en-US" altLang="zh-CN"/>
              <a:t>4</a:t>
            </a:r>
            <a:r>
              <a:rPr kumimoji="1" lang="zh-CN" altLang="en-US"/>
              <a:t>年度事例研究発表会（全国）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325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414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214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913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10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906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3332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3981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852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3611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57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578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37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9704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575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490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157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 dirty="0"/>
              <a:t>港区みなと保健所生活衛生課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A8F165-30B7-40D0-8105-AC63D908151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097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CBAE8B-D0E1-4778-B60D-BF03EE831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821" y="1083929"/>
            <a:ext cx="9703836" cy="2230014"/>
          </a:xfrm>
        </p:spPr>
        <p:txBody>
          <a:bodyPr/>
          <a:lstStyle/>
          <a:p>
            <a:pPr algn="l"/>
            <a:br>
              <a:rPr kumimoji="1" lang="en-US" altLang="ja-JP" sz="4400" b="1" dirty="0">
                <a:solidFill>
                  <a:schemeClr val="accent2"/>
                </a:solidFill>
              </a:rPr>
            </a:br>
            <a:r>
              <a:rPr kumimoji="1" lang="ja-JP" altLang="en-US" sz="4400" b="1" dirty="0">
                <a:solidFill>
                  <a:schemeClr val="accent2"/>
                </a:solidFill>
              </a:rPr>
              <a:t>高齢者のペット飼育支援について</a:t>
            </a:r>
            <a:br>
              <a:rPr kumimoji="1" lang="en-US" altLang="ja-JP" sz="4400" b="1" dirty="0">
                <a:solidFill>
                  <a:schemeClr val="accent2"/>
                </a:solidFill>
              </a:rPr>
            </a:br>
            <a:r>
              <a:rPr kumimoji="1" lang="ja-JP" altLang="en-US" sz="3200" b="1" dirty="0">
                <a:solidFill>
                  <a:schemeClr val="accent2"/>
                </a:solidFill>
              </a:rPr>
              <a:t>～多機関連携と体制の構築～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FFD6E6B-F2B6-44ED-8B1B-883CF5DA4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6253" y="4608946"/>
            <a:ext cx="8376628" cy="1607127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/>
              <a:t> </a:t>
            </a:r>
            <a:r>
              <a:rPr kumimoji="1" lang="ja-JP" altLang="en-US" sz="3600" b="1" dirty="0">
                <a:solidFill>
                  <a:schemeClr val="tx1"/>
                </a:solidFill>
              </a:rPr>
              <a:t>港区みなと保健所　生活衛生課</a:t>
            </a:r>
            <a:endParaRPr kumimoji="1" lang="en-US" altLang="ja-JP" sz="3600" b="1" dirty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3600" b="1" dirty="0">
                <a:solidFill>
                  <a:schemeClr val="tx1"/>
                </a:solidFill>
              </a:rPr>
              <a:t>　　　　　　　　　 仙北　直美</a:t>
            </a:r>
            <a:endParaRPr kumimoji="1" lang="en-US" altLang="ja-JP" sz="3600" b="1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AC7AB3-79CA-429C-9B0A-5484DB32938A}"/>
              </a:ext>
            </a:extLst>
          </p:cNvPr>
          <p:cNvSpPr txBox="1"/>
          <p:nvPr/>
        </p:nvSpPr>
        <p:spPr>
          <a:xfrm>
            <a:off x="3125272" y="1403927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solidFill>
                  <a:schemeClr val="accent2"/>
                </a:solidFill>
              </a:rPr>
              <a:t>港区における</a:t>
            </a:r>
            <a:endParaRPr kumimoji="1" lang="ja-JP" altLang="en-US" sz="32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7B4014-DE34-4C73-8520-7B61819A7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2023/5/18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B36ACE1-A5F0-481F-8BF5-5DC350BD2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288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３　高齢者のペット飼育に関するアンケート調査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7DFEB-58EE-4D8A-99B6-DD51CFBE5B85}"/>
              </a:ext>
            </a:extLst>
          </p:cNvPr>
          <p:cNvSpPr txBox="1"/>
          <p:nvPr/>
        </p:nvSpPr>
        <p:spPr>
          <a:xfrm>
            <a:off x="0" y="1509633"/>
            <a:ext cx="1111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Ｑ１ </a:t>
            </a:r>
            <a:r>
              <a:rPr kumimoji="1" lang="ja-JP" altLang="en-US" sz="3600" b="1" dirty="0"/>
              <a:t>担当先に</a:t>
            </a:r>
            <a:r>
              <a:rPr lang="ja-JP" altLang="en-US" sz="3600" b="1" dirty="0"/>
              <a:t>ペットを飼っている世帯はあり</a:t>
            </a:r>
            <a:r>
              <a:rPr kumimoji="1" lang="ja-JP" altLang="en-US" sz="3600" b="1" dirty="0"/>
              <a:t>ますか。</a:t>
            </a:r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424793"/>
              </p:ext>
            </p:extLst>
          </p:nvPr>
        </p:nvGraphicFramePr>
        <p:xfrm>
          <a:off x="184727" y="2155964"/>
          <a:ext cx="9273309" cy="4938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A5009D-A69E-4DE0-98CB-2B1B0BAA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419CD1-8B3F-48AD-AD4C-BD3CF1F2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437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３　高齢者のペット飼育に関するアンケート調査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7DFEB-58EE-4D8A-99B6-DD51CFBE5B85}"/>
              </a:ext>
            </a:extLst>
          </p:cNvPr>
          <p:cNvSpPr txBox="1"/>
          <p:nvPr/>
        </p:nvSpPr>
        <p:spPr>
          <a:xfrm>
            <a:off x="12319" y="1481924"/>
            <a:ext cx="1055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Ｑ２ どんな種類のペットを飼っていますか。</a:t>
            </a:r>
            <a:endParaRPr lang="ja-JP" altLang="ja-JP" sz="3600" b="1" dirty="0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C8FD43F2-1D09-4093-A51F-5833FF2A90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263436"/>
              </p:ext>
            </p:extLst>
          </p:nvPr>
        </p:nvGraphicFramePr>
        <p:xfrm>
          <a:off x="944453" y="2128255"/>
          <a:ext cx="8686502" cy="472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D1E74B-30B3-4665-A4A1-20422D48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17CAD0-3A4B-4B7D-894A-86316AB4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59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３　高齢者のペット飼育に関するアンケート調査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7DFEB-58EE-4D8A-99B6-DD51CFBE5B85}"/>
              </a:ext>
            </a:extLst>
          </p:cNvPr>
          <p:cNvSpPr txBox="1"/>
          <p:nvPr/>
        </p:nvSpPr>
        <p:spPr>
          <a:xfrm>
            <a:off x="30806" y="1509633"/>
            <a:ext cx="10550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Ｑ３ 不衛生なペット飼育状況に</a:t>
            </a:r>
            <a:endParaRPr lang="en-US" altLang="ja-JP" sz="3600" b="1" dirty="0"/>
          </a:p>
          <a:p>
            <a:r>
              <a:rPr lang="en-US" altLang="ja-JP" sz="3600" b="1" dirty="0"/>
              <a:t>                     </a:t>
            </a:r>
            <a:r>
              <a:rPr lang="ja-JP" altLang="en-US" sz="3600" b="1" dirty="0"/>
              <a:t>　　　遭遇したことがありますか。</a:t>
            </a:r>
            <a:endParaRPr lang="ja-JP" altLang="ja-JP" sz="3600" b="1" dirty="0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C8FD43F2-1D09-4093-A51F-5833FF2A909F}"/>
              </a:ext>
            </a:extLst>
          </p:cNvPr>
          <p:cNvGraphicFramePr/>
          <p:nvPr>
            <p:extLst/>
          </p:nvPr>
        </p:nvGraphicFramePr>
        <p:xfrm>
          <a:off x="1224116" y="2403994"/>
          <a:ext cx="7152968" cy="4586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094121"/>
              </p:ext>
            </p:extLst>
          </p:nvPr>
        </p:nvGraphicFramePr>
        <p:xfrm>
          <a:off x="240145" y="2484583"/>
          <a:ext cx="9125528" cy="469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3C2FE8F-20FD-4751-AFFF-FC6AAB14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5BE555D-6E66-4E00-BAD6-C7F439C1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352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３　高齢者のペット飼育に関するアンケート調査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477DFEB-58EE-4D8A-99B6-DD51CFBE5B85}"/>
              </a:ext>
            </a:extLst>
          </p:cNvPr>
          <p:cNvSpPr txBox="1"/>
          <p:nvPr/>
        </p:nvSpPr>
        <p:spPr>
          <a:xfrm>
            <a:off x="12321" y="1509633"/>
            <a:ext cx="1141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Ｑ４ ペットの行き場がなくなったケースはありますか。</a:t>
            </a:r>
            <a:endParaRPr lang="ja-JP" altLang="ja-JP" sz="3600" b="1" dirty="0"/>
          </a:p>
        </p:txBody>
      </p:sp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571681"/>
              </p:ext>
            </p:extLst>
          </p:nvPr>
        </p:nvGraphicFramePr>
        <p:xfrm>
          <a:off x="369455" y="2155964"/>
          <a:ext cx="8904547" cy="499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407F9BF-106B-4BF5-BD84-76B531DA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503F59-6367-44A4-9ED6-769ABB77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845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３　高齢者のペット飼育に関するアンケート調査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F7DE3D-9E50-4356-9BBB-2CD6856E219A}"/>
              </a:ext>
            </a:extLst>
          </p:cNvPr>
          <p:cNvSpPr txBox="1"/>
          <p:nvPr/>
        </p:nvSpPr>
        <p:spPr>
          <a:xfrm>
            <a:off x="406400" y="1270000"/>
            <a:ext cx="106125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 </a:t>
            </a:r>
            <a:r>
              <a:rPr lang="ja-JP" altLang="en-US" sz="2400" dirty="0"/>
              <a:t>多頭飼育崩壊に着目した質問</a:t>
            </a:r>
            <a:endParaRPr lang="en-US" altLang="ja-JP" sz="2400" dirty="0"/>
          </a:p>
          <a:p>
            <a:r>
              <a:rPr lang="ja-JP" altLang="en-US" sz="2800" b="1" dirty="0"/>
              <a:t>「 ペットが増えすぎて、</a:t>
            </a:r>
            <a:endParaRPr lang="en-US" altLang="ja-JP" sz="2800" b="1" dirty="0"/>
          </a:p>
          <a:p>
            <a:r>
              <a:rPr lang="ja-JP" altLang="en-US" sz="2800" b="1" dirty="0"/>
              <a:t>　　世話ができなくなったケースはあるか」</a:t>
            </a:r>
            <a:endParaRPr lang="en-US" altLang="ja-JP" sz="2800" b="1" dirty="0"/>
          </a:p>
          <a:p>
            <a:r>
              <a:rPr lang="ja-JP" altLang="en-US" b="1" dirty="0"/>
              <a:t>　　　　　　　　　　　　　</a:t>
            </a:r>
            <a:r>
              <a:rPr lang="ja-JP" altLang="en-US" sz="2800" b="1" dirty="0"/>
              <a:t>↓</a:t>
            </a:r>
            <a:endParaRPr lang="en-US" altLang="ja-JP" sz="2800" b="1" dirty="0"/>
          </a:p>
          <a:p>
            <a:r>
              <a:rPr lang="ja-JP" altLang="en-US" b="1" dirty="0"/>
              <a:t>　　</a:t>
            </a:r>
            <a:r>
              <a:rPr lang="ja-JP" altLang="en-US" sz="2000" b="1" dirty="0"/>
              <a:t>　　（回答例）　　　</a:t>
            </a:r>
            <a:endParaRPr lang="en-US" altLang="ja-JP" sz="2000" b="1" dirty="0"/>
          </a:p>
          <a:p>
            <a:r>
              <a:rPr lang="ja-JP" altLang="en-US" sz="2400" b="1" dirty="0"/>
              <a:t>　　　　・病気などで日常生活が送れない</a:t>
            </a:r>
            <a:endParaRPr lang="en-US" altLang="ja-JP" sz="2400" b="1" dirty="0"/>
          </a:p>
          <a:p>
            <a:r>
              <a:rPr lang="ja-JP" altLang="en-US" sz="2400" b="1" dirty="0"/>
              <a:t>　　　　・ペット１頭でも世話もできない　　　など</a:t>
            </a:r>
            <a:endParaRPr lang="en-US" altLang="ja-JP" sz="2400" b="1" dirty="0"/>
          </a:p>
          <a:p>
            <a:endParaRPr lang="en-US" altLang="ja-JP" sz="2400" b="1" dirty="0"/>
          </a:p>
          <a:p>
            <a:endParaRPr lang="en-US" altLang="ja-JP" sz="2400" b="1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飼育頭数に関する悩み（＝動物の問題）ではなく、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　飼い主に起因する問題（＝人の問題）が浮き彫りに！</a:t>
            </a:r>
            <a:r>
              <a:rPr lang="ja-JP" altLang="en-US" sz="4000" b="1" dirty="0"/>
              <a:t>　　　　</a:t>
            </a:r>
            <a:endParaRPr lang="ja-JP" altLang="ja-JP" sz="4000" b="1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1DB1343-8480-463D-9471-EBDE465C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6B4E0B7-80F4-4C4F-BA29-25A26292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8112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077130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４　高齢者のペット飼育支援リーフレット等</a:t>
            </a:r>
            <a:br>
              <a:rPr lang="en-US" altLang="ja-JP" sz="2800" dirty="0">
                <a:solidFill>
                  <a:schemeClr val="accent2"/>
                </a:solidFill>
              </a:rPr>
            </a:br>
            <a:r>
              <a:rPr lang="ja-JP" altLang="en-US" sz="2800" dirty="0">
                <a:solidFill>
                  <a:schemeClr val="accent2"/>
                </a:solidFill>
              </a:rPr>
              <a:t>「あなたにもしもの時」の作成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0FFF97-D50C-4273-9346-D0D827598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6" y="2092972"/>
            <a:ext cx="5904604" cy="415542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14E4AE8-A1B4-425C-B21F-A1226A29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92972"/>
            <a:ext cx="5904605" cy="4155428"/>
          </a:xfrm>
          <a:prstGeom prst="rect">
            <a:avLst/>
          </a:prstGeo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B190F1C-ED05-453D-B0B5-D09995658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8B65EF-097D-49AD-95EB-41BF0AB47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519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４　高齢者のペット飼育支援リーフレット等</a:t>
            </a:r>
            <a:br>
              <a:rPr lang="en-US" altLang="ja-JP" sz="2800" dirty="0">
                <a:solidFill>
                  <a:schemeClr val="accent2"/>
                </a:solidFill>
              </a:rPr>
            </a:br>
            <a:r>
              <a:rPr lang="ja-JP" altLang="en-US" sz="2800" dirty="0">
                <a:solidFill>
                  <a:schemeClr val="accent2"/>
                </a:solidFill>
              </a:rPr>
              <a:t>「あなたにもしもの時」の作成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166630C-8AF7-4AA7-8DBE-43F79CED3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49" y="2130603"/>
            <a:ext cx="3281718" cy="46370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5D42366-0C9D-4664-95BB-C0E9AAB6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284" y="2130603"/>
            <a:ext cx="3281718" cy="463708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533C79-F0CC-42B1-A25D-08722D4C19B0}"/>
              </a:ext>
            </a:extLst>
          </p:cNvPr>
          <p:cNvSpPr txBox="1"/>
          <p:nvPr/>
        </p:nvSpPr>
        <p:spPr>
          <a:xfrm>
            <a:off x="677334" y="1402618"/>
            <a:ext cx="9431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</a:t>
            </a:r>
            <a:endParaRPr lang="en-US" altLang="ja-JP" sz="4000" dirty="0"/>
          </a:p>
          <a:p>
            <a:r>
              <a:rPr lang="ja-JP" altLang="en-US" b="1" dirty="0"/>
              <a:t>ペットを守る緊急連絡カード</a:t>
            </a:r>
            <a:r>
              <a:rPr lang="ja-JP" altLang="en-US" sz="2800" b="1" dirty="0"/>
              <a:t>「私とペットのもしもの時のカード」</a:t>
            </a:r>
            <a:endParaRPr lang="en-US" altLang="ja-JP" sz="2800" b="1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B514BB-0BAB-4946-B345-523B431D3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F72435-4CC8-4E13-9309-C8BFDD0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1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0563" cy="674255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５　多機関連携による高齢者ペット飼育支援に向けて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A22A3E2-1C23-460C-B371-080200F53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8387" y="1491505"/>
            <a:ext cx="3569904" cy="504015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3AAF9B9-17FC-42C5-8444-6D50CE969B95}"/>
              </a:ext>
            </a:extLst>
          </p:cNvPr>
          <p:cNvSpPr txBox="1"/>
          <p:nvPr/>
        </p:nvSpPr>
        <p:spPr>
          <a:xfrm>
            <a:off x="677333" y="2003724"/>
            <a:ext cx="690105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endParaRPr lang="en-US" altLang="ja-JP" sz="4000" dirty="0"/>
          </a:p>
          <a:p>
            <a:r>
              <a:rPr lang="ja-JP" altLang="en-US" sz="3200" b="1" dirty="0"/>
              <a:t>「人、動物、地域に向き合う</a:t>
            </a:r>
            <a:endParaRPr lang="en-US" altLang="ja-JP" sz="3200" b="1" dirty="0"/>
          </a:p>
          <a:p>
            <a:r>
              <a:rPr lang="ja-JP" altLang="en-US" sz="3200" b="1" dirty="0"/>
              <a:t>　多頭飼育問題対策ガイドライン」</a:t>
            </a:r>
            <a:r>
              <a:rPr lang="ja-JP" altLang="en-US" sz="4000" b="1" dirty="0"/>
              <a:t>　　</a:t>
            </a:r>
            <a:endParaRPr lang="ja-JP" altLang="ja-JP" sz="4000" b="1" dirty="0"/>
          </a:p>
          <a:p>
            <a:r>
              <a:rPr lang="ja-JP" altLang="en-US" sz="4000" dirty="0"/>
              <a:t>　　　　</a:t>
            </a:r>
            <a:r>
              <a:rPr lang="en-US" altLang="ja-JP" sz="1600" dirty="0"/>
              <a:t> </a:t>
            </a:r>
            <a:endParaRPr lang="ja-JP" altLang="ja-JP" sz="1600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D7C2253-69A2-487C-A391-FDE26A7D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86C538-27ED-4074-BC13-8FA81CB7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92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0563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５　多機関連携による高齢者ペット飼育支援に向けて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B9570C-1349-4A12-8957-8BBD5803AA71}"/>
              </a:ext>
            </a:extLst>
          </p:cNvPr>
          <p:cNvSpPr txBox="1"/>
          <p:nvPr/>
        </p:nvSpPr>
        <p:spPr>
          <a:xfrm>
            <a:off x="677334" y="1539778"/>
            <a:ext cx="1055077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endParaRPr lang="en-US" altLang="ja-JP" sz="4000" b="1" dirty="0"/>
          </a:p>
          <a:p>
            <a:endParaRPr lang="en-US" altLang="ja-JP" sz="4000" b="1" dirty="0"/>
          </a:p>
          <a:p>
            <a:endParaRPr lang="en-US" altLang="ja-JP" sz="4000" b="1" dirty="0"/>
          </a:p>
          <a:p>
            <a:endParaRPr lang="en-US" altLang="ja-JP" sz="4000" b="1" dirty="0"/>
          </a:p>
          <a:p>
            <a:r>
              <a:rPr lang="ja-JP" altLang="en-US" sz="4000" b="1" dirty="0"/>
              <a:t>　</a:t>
            </a:r>
            <a:r>
              <a:rPr lang="ja-JP" altLang="en-US" sz="4000" b="1" dirty="0">
                <a:solidFill>
                  <a:srgbClr val="FF0000"/>
                </a:solidFill>
              </a:rPr>
              <a:t>行政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公衆衛生・保健・福祉</a:t>
            </a:r>
            <a:r>
              <a:rPr lang="en-US" altLang="ja-JP" sz="4000" b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と</a:t>
            </a:r>
            <a:endParaRPr lang="en-US" altLang="ja-JP" sz="40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+mn-ea"/>
              </a:rPr>
              <a:t>　　　多様な民間団体との連携が重要</a:t>
            </a:r>
            <a:endParaRPr lang="ja-JP" altLang="ja-JP" sz="40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4000" dirty="0"/>
              <a:t>　　　　</a:t>
            </a:r>
            <a:r>
              <a:rPr lang="en-US" altLang="ja-JP" sz="1600" dirty="0"/>
              <a:t> </a:t>
            </a:r>
            <a:endParaRPr lang="ja-JP" altLang="ja-JP" sz="1600" dirty="0"/>
          </a:p>
          <a:p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11DE15-867E-4FF1-8A19-FCB54739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5" y="1930400"/>
            <a:ext cx="10624794" cy="1873045"/>
          </a:xfrm>
          <a:prstGeom prst="rect">
            <a:avLst/>
          </a:prstGeo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635DED-F575-413C-A4A9-A0935F22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6E61BA1-8803-4609-804E-1F53EF56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381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0563" cy="674255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５　多機関連携による高齢者ペット飼育支援に向けて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AED338E-AC9F-4A05-A62A-334EED6D08A8}"/>
              </a:ext>
            </a:extLst>
          </p:cNvPr>
          <p:cNvGrpSpPr/>
          <p:nvPr/>
        </p:nvGrpSpPr>
        <p:grpSpPr>
          <a:xfrm>
            <a:off x="115819" y="1322360"/>
            <a:ext cx="10212734" cy="5256777"/>
            <a:chOff x="143524" y="1359307"/>
            <a:chExt cx="10212734" cy="5256777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9470DA63-0838-4C28-9D1E-9EF8F2D153F4}"/>
                </a:ext>
              </a:extLst>
            </p:cNvPr>
            <p:cNvSpPr/>
            <p:nvPr/>
          </p:nvSpPr>
          <p:spPr>
            <a:xfrm>
              <a:off x="4079485" y="5688181"/>
              <a:ext cx="3303271" cy="927903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81D444F7-0CB1-4F99-B592-DD7137279704}"/>
                </a:ext>
              </a:extLst>
            </p:cNvPr>
            <p:cNvSpPr/>
            <p:nvPr/>
          </p:nvSpPr>
          <p:spPr>
            <a:xfrm>
              <a:off x="226569" y="4760278"/>
              <a:ext cx="3767442" cy="927903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C0DC7148-88B5-40A8-ADEB-86E2F7A10A39}"/>
                </a:ext>
              </a:extLst>
            </p:cNvPr>
            <p:cNvSpPr/>
            <p:nvPr/>
          </p:nvSpPr>
          <p:spPr>
            <a:xfrm>
              <a:off x="143524" y="2174906"/>
              <a:ext cx="3766989" cy="1280439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96BFC8D7-023C-4527-9E9A-0BD84A1AE383}"/>
                </a:ext>
              </a:extLst>
            </p:cNvPr>
            <p:cNvSpPr/>
            <p:nvPr/>
          </p:nvSpPr>
          <p:spPr>
            <a:xfrm>
              <a:off x="7076618" y="4890741"/>
              <a:ext cx="1411002" cy="62807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8538213B-2B5A-47F5-BE27-C0BBF261796D}"/>
                </a:ext>
              </a:extLst>
            </p:cNvPr>
            <p:cNvSpPr/>
            <p:nvPr/>
          </p:nvSpPr>
          <p:spPr>
            <a:xfrm>
              <a:off x="7103633" y="1565559"/>
              <a:ext cx="2831399" cy="926900"/>
            </a:xfrm>
            <a:prstGeom prst="roundRect">
              <a:avLst/>
            </a:prstGeom>
            <a:solidFill>
              <a:srgbClr val="FFFF00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C7E68572-C80A-433F-9A67-C414E46B07D1}"/>
                </a:ext>
              </a:extLst>
            </p:cNvPr>
            <p:cNvSpPr/>
            <p:nvPr/>
          </p:nvSpPr>
          <p:spPr>
            <a:xfrm>
              <a:off x="7968939" y="4038240"/>
              <a:ext cx="1411001" cy="628075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1DD75B2A-AF30-41C2-A010-253267EE63F9}"/>
                </a:ext>
              </a:extLst>
            </p:cNvPr>
            <p:cNvSpPr/>
            <p:nvPr/>
          </p:nvSpPr>
          <p:spPr>
            <a:xfrm>
              <a:off x="1930616" y="1359307"/>
              <a:ext cx="4721667" cy="573224"/>
            </a:xfrm>
            <a:prstGeom prst="roundRect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/>
                <a:t>Ａ</a:t>
              </a:r>
            </a:p>
          </p:txBody>
        </p:sp>
        <p:pic>
          <p:nvPicPr>
            <p:cNvPr id="14" name="グラフィックス 13" descr="犬">
              <a:extLst>
                <a:ext uri="{FF2B5EF4-FFF2-40B4-BE49-F238E27FC236}">
                  <a16:creationId xmlns:a16="http://schemas.microsoft.com/office/drawing/2014/main" id="{1AE4EF05-5B4B-4507-8AF7-4240D9BBA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316728" y="3528911"/>
              <a:ext cx="1133010" cy="1133010"/>
            </a:xfrm>
            <a:prstGeom prst="rect">
              <a:avLst/>
            </a:prstGeom>
          </p:spPr>
        </p:pic>
        <p:pic>
          <p:nvPicPr>
            <p:cNvPr id="15" name="グラフィックス 14" descr="男の人">
              <a:extLst>
                <a:ext uri="{FF2B5EF4-FFF2-40B4-BE49-F238E27FC236}">
                  <a16:creationId xmlns:a16="http://schemas.microsoft.com/office/drawing/2014/main" id="{7006EED5-D5D2-49F1-899E-461464356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25187" y="2614376"/>
              <a:ext cx="1067140" cy="1067140"/>
            </a:xfrm>
            <a:prstGeom prst="rect">
              <a:avLst/>
            </a:prstGeom>
          </p:spPr>
        </p:pic>
        <p:pic>
          <p:nvPicPr>
            <p:cNvPr id="16" name="グラフィックス 15" descr="ネコ">
              <a:extLst>
                <a:ext uri="{FF2B5EF4-FFF2-40B4-BE49-F238E27FC236}">
                  <a16:creationId xmlns:a16="http://schemas.microsoft.com/office/drawing/2014/main" id="{23DF9579-9E4C-481F-8D03-A32D75453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8212" y="3599731"/>
              <a:ext cx="950623" cy="919537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1522E59-D5DC-4B88-99DE-868F2D60163F}"/>
                </a:ext>
              </a:extLst>
            </p:cNvPr>
            <p:cNvSpPr txBox="1"/>
            <p:nvPr/>
          </p:nvSpPr>
          <p:spPr>
            <a:xfrm>
              <a:off x="7335349" y="1647313"/>
              <a:ext cx="26468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社会福祉協議会・</a:t>
              </a:r>
              <a:endParaRPr kumimoji="1" lang="en-US" altLang="ja-JP" sz="2400" dirty="0">
                <a:latin typeface="Meiryo UI"/>
              </a:endParaRPr>
            </a:p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自立支援事業所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ACC7B62-73B3-447D-84E3-1EBD8CE0C775}"/>
                </a:ext>
              </a:extLst>
            </p:cNvPr>
            <p:cNvSpPr txBox="1"/>
            <p:nvPr/>
          </p:nvSpPr>
          <p:spPr>
            <a:xfrm>
              <a:off x="8104790" y="4162805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獣医師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8078197-DFEB-4F55-A6B5-481823EDA71C}"/>
                </a:ext>
              </a:extLst>
            </p:cNvPr>
            <p:cNvSpPr txBox="1"/>
            <p:nvPr/>
          </p:nvSpPr>
          <p:spPr>
            <a:xfrm>
              <a:off x="7335349" y="5044137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医師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9B7C3624-699B-4133-A098-3319BB8CF0EC}"/>
                </a:ext>
              </a:extLst>
            </p:cNvPr>
            <p:cNvSpPr txBox="1"/>
            <p:nvPr/>
          </p:nvSpPr>
          <p:spPr>
            <a:xfrm>
              <a:off x="2073133" y="1436611"/>
              <a:ext cx="4493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家族、地域住民、ボランティア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96CD056A-6B91-4362-98CB-11EEB34A9662}"/>
                </a:ext>
              </a:extLst>
            </p:cNvPr>
            <p:cNvSpPr txBox="1"/>
            <p:nvPr/>
          </p:nvSpPr>
          <p:spPr>
            <a:xfrm>
              <a:off x="289151" y="4834500"/>
              <a:ext cx="37048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介護保険課</a:t>
              </a:r>
              <a:endParaRPr kumimoji="1" lang="en-US" altLang="ja-JP" sz="2400" dirty="0">
                <a:latin typeface="Meiryo UI"/>
              </a:endParaRPr>
            </a:p>
            <a:p>
              <a:pPr>
                <a:defRPr/>
              </a:pPr>
              <a:r>
                <a:rPr kumimoji="1" lang="en-US" altLang="ja-JP" sz="2400" dirty="0">
                  <a:latin typeface="Meiryo UI"/>
                </a:rPr>
                <a:t>(</a:t>
              </a:r>
              <a:r>
                <a:rPr kumimoji="1" lang="ja-JP" altLang="en-US" sz="2400" dirty="0">
                  <a:latin typeface="Meiryo UI"/>
                </a:rPr>
                <a:t>居宅介護支援事業所等）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9956E51-37E0-4309-8936-B0F024E85CA1}"/>
                </a:ext>
              </a:extLst>
            </p:cNvPr>
            <p:cNvSpPr txBox="1"/>
            <p:nvPr/>
          </p:nvSpPr>
          <p:spPr>
            <a:xfrm>
              <a:off x="258488" y="2272518"/>
              <a:ext cx="37048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高齢者支援課</a:t>
              </a:r>
              <a:endParaRPr kumimoji="1" lang="en-US" altLang="ja-JP" sz="2400" dirty="0">
                <a:latin typeface="Meiryo UI"/>
              </a:endParaRPr>
            </a:p>
            <a:p>
              <a:pPr>
                <a:defRPr/>
              </a:pPr>
              <a:r>
                <a:rPr kumimoji="1" lang="en-US" altLang="ja-JP" sz="2400" dirty="0">
                  <a:latin typeface="Meiryo UI"/>
                </a:rPr>
                <a:t>(</a:t>
              </a:r>
              <a:r>
                <a:rPr kumimoji="1" lang="ja-JP" altLang="en-US" sz="2400" dirty="0">
                  <a:latin typeface="Meiryo UI"/>
                </a:rPr>
                <a:t>地域包括支援センター・</a:t>
              </a:r>
              <a:endParaRPr kumimoji="1" lang="en-US" altLang="ja-JP" sz="2400" dirty="0">
                <a:latin typeface="Meiryo UI"/>
              </a:endParaRPr>
            </a:p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見守り推進事業所）</a:t>
              </a:r>
              <a:endParaRPr kumimoji="1" lang="en-US" altLang="ja-JP" sz="2400" dirty="0">
                <a:latin typeface="Meiryo UI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E4DE8D8-861B-4C0D-ADDE-1B885D823E5B}"/>
                </a:ext>
              </a:extLst>
            </p:cNvPr>
            <p:cNvSpPr txBox="1"/>
            <p:nvPr/>
          </p:nvSpPr>
          <p:spPr>
            <a:xfrm>
              <a:off x="4193785" y="5785087"/>
              <a:ext cx="33970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kumimoji="1" lang="ja-JP" altLang="en-US" sz="2400" dirty="0">
                  <a:latin typeface="Meiryo UI"/>
                </a:rPr>
                <a:t>保健福祉課</a:t>
              </a:r>
              <a:endParaRPr kumimoji="1" lang="en-US" altLang="ja-JP" sz="2400" dirty="0">
                <a:latin typeface="Meiryo UI"/>
              </a:endParaRPr>
            </a:p>
            <a:p>
              <a:pPr>
                <a:defRPr/>
              </a:pPr>
              <a:r>
                <a:rPr kumimoji="1" lang="en-US" altLang="ja-JP" sz="2400" dirty="0">
                  <a:latin typeface="Meiryo UI"/>
                </a:rPr>
                <a:t>(</a:t>
              </a:r>
              <a:r>
                <a:rPr kumimoji="1" lang="ja-JP" altLang="en-US" sz="2400" dirty="0">
                  <a:latin typeface="Meiryo UI"/>
                </a:rPr>
                <a:t>民生委員・児童委員）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EE4D216-DA5F-4693-B7B4-CAE49B8A489B}"/>
                </a:ext>
              </a:extLst>
            </p:cNvPr>
            <p:cNvSpPr txBox="1"/>
            <p:nvPr/>
          </p:nvSpPr>
          <p:spPr>
            <a:xfrm>
              <a:off x="269822" y="3503320"/>
              <a:ext cx="377539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社会福祉士、保健師、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介護支援専門員、介護福祉士、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精神保健福祉士など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C93FBA81-8446-44AE-BD23-CF66FD052910}"/>
                </a:ext>
              </a:extLst>
            </p:cNvPr>
            <p:cNvSpPr txBox="1"/>
            <p:nvPr/>
          </p:nvSpPr>
          <p:spPr>
            <a:xfrm>
              <a:off x="397150" y="5800475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介護支援専門員など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F243DF35-EE8D-49DC-935E-BE6FDE3B9903}"/>
                </a:ext>
              </a:extLst>
            </p:cNvPr>
            <p:cNvSpPr txBox="1"/>
            <p:nvPr/>
          </p:nvSpPr>
          <p:spPr>
            <a:xfrm>
              <a:off x="6580865" y="2582486"/>
              <a:ext cx="377539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社会福祉士、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介護支援専門員、介護福祉士、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精神保健福祉士、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  <a:p>
              <a:r>
                <a:rPr kumimoji="1" lang="ja-JP" altLang="en-US" sz="2000" b="1" dirty="0">
                  <a:solidFill>
                    <a:srgbClr val="FF0000"/>
                  </a:solidFill>
                </a:rPr>
                <a:t>地域福祉コーディネーターなど</a:t>
              </a: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BE2DDCE8-A9EC-4DE9-9748-59D8303527C5}"/>
                </a:ext>
              </a:extLst>
            </p:cNvPr>
            <p:cNvSpPr/>
            <p:nvPr/>
          </p:nvSpPr>
          <p:spPr>
            <a:xfrm>
              <a:off x="4223062" y="2524243"/>
              <a:ext cx="2290150" cy="2236036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8" name="コネクタ: カギ線 27">
              <a:extLst>
                <a:ext uri="{FF2B5EF4-FFF2-40B4-BE49-F238E27FC236}">
                  <a16:creationId xmlns:a16="http://schemas.microsoft.com/office/drawing/2014/main" id="{0E552AE1-A55B-476D-B666-9C3AC97D976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05708" y="2108201"/>
              <a:ext cx="694816" cy="339214"/>
            </a:xfrm>
            <a:prstGeom prst="bentConnector3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コネクタ: カギ線 28">
              <a:extLst>
                <a:ext uri="{FF2B5EF4-FFF2-40B4-BE49-F238E27FC236}">
                  <a16:creationId xmlns:a16="http://schemas.microsoft.com/office/drawing/2014/main" id="{A3B5A99F-083C-40D7-AFC3-09AA53DE7F09}"/>
                </a:ext>
              </a:extLst>
            </p:cNvPr>
            <p:cNvCxnSpPr>
              <a:cxnSpLocks/>
            </p:cNvCxnSpPr>
            <p:nvPr/>
          </p:nvCxnSpPr>
          <p:spPr>
            <a:xfrm>
              <a:off x="3932569" y="2711649"/>
              <a:ext cx="421996" cy="306425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コネクタ: カギ線 29">
              <a:extLst>
                <a:ext uri="{FF2B5EF4-FFF2-40B4-BE49-F238E27FC236}">
                  <a16:creationId xmlns:a16="http://schemas.microsoft.com/office/drawing/2014/main" id="{7F19119B-C54B-445B-84A6-B7E5A37D45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78502" y="4176291"/>
              <a:ext cx="594868" cy="557258"/>
            </a:xfrm>
            <a:prstGeom prst="bentConnector3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コネクタ: カギ線 30">
              <a:extLst>
                <a:ext uri="{FF2B5EF4-FFF2-40B4-BE49-F238E27FC236}">
                  <a16:creationId xmlns:a16="http://schemas.microsoft.com/office/drawing/2014/main" id="{17787149-250A-4D74-8B3A-FEF63CF78E2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941288" y="5024073"/>
              <a:ext cx="933696" cy="390258"/>
            </a:xfrm>
            <a:prstGeom prst="bentConnector3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コネクタ: カギ線 31">
              <a:extLst>
                <a:ext uri="{FF2B5EF4-FFF2-40B4-BE49-F238E27FC236}">
                  <a16:creationId xmlns:a16="http://schemas.microsoft.com/office/drawing/2014/main" id="{47AA633A-24F8-45DE-8E81-A049349908C9}"/>
                </a:ext>
              </a:extLst>
            </p:cNvPr>
            <p:cNvCxnSpPr>
              <a:cxnSpLocks/>
              <a:stCxn id="11" idx="1"/>
            </p:cNvCxnSpPr>
            <p:nvPr/>
          </p:nvCxnSpPr>
          <p:spPr>
            <a:xfrm rot="10800000" flipV="1">
              <a:off x="5843525" y="2029009"/>
              <a:ext cx="1260108" cy="596206"/>
            </a:xfrm>
            <a:prstGeom prst="bentConnector3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コネクタ: カギ線 32">
              <a:extLst>
                <a:ext uri="{FF2B5EF4-FFF2-40B4-BE49-F238E27FC236}">
                  <a16:creationId xmlns:a16="http://schemas.microsoft.com/office/drawing/2014/main" id="{2C9E4A94-D337-45B1-81D7-23ACD85D8A3C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>
              <a:off x="6096006" y="4539427"/>
              <a:ext cx="980613" cy="665353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コネクタ: カギ線 33">
              <a:extLst>
                <a:ext uri="{FF2B5EF4-FFF2-40B4-BE49-F238E27FC236}">
                  <a16:creationId xmlns:a16="http://schemas.microsoft.com/office/drawing/2014/main" id="{9A5C6D05-1C03-4ADF-B661-B5E6EA4DB60D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rot="10800000">
              <a:off x="6454687" y="4010102"/>
              <a:ext cx="1514253" cy="342177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15A124-13A1-4A2D-9632-D0C7D105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4C05EF-11FD-4DA2-9FE7-0730E053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810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皆さんにお話したいこと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98EBA7-7CD7-4247-B0DE-705994301464}"/>
              </a:ext>
            </a:extLst>
          </p:cNvPr>
          <p:cNvSpPr txBox="1"/>
          <p:nvPr/>
        </p:nvSpPr>
        <p:spPr>
          <a:xfrm>
            <a:off x="677334" y="1244818"/>
            <a:ext cx="11514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3600" b="1" dirty="0"/>
          </a:p>
          <a:p>
            <a:r>
              <a:rPr lang="ja-JP" altLang="en-US" sz="3600" b="1" dirty="0"/>
              <a:t>１　はじめに</a:t>
            </a:r>
            <a:endParaRPr lang="en-US" altLang="ja-JP" sz="3600" b="1" dirty="0"/>
          </a:p>
          <a:p>
            <a:r>
              <a:rPr lang="ja-JP" altLang="en-US" sz="3600" b="1" dirty="0"/>
              <a:t>２　高齢者福祉部署との連携</a:t>
            </a:r>
            <a:endParaRPr lang="en-US" altLang="ja-JP" sz="3600" b="1" dirty="0"/>
          </a:p>
          <a:p>
            <a:r>
              <a:rPr lang="ja-JP" altLang="en-US" sz="3600" b="1" dirty="0"/>
              <a:t>３　高齢者のペット飼育に関するアンケート調査</a:t>
            </a:r>
            <a:endParaRPr lang="en-US" altLang="ja-JP" sz="3600" b="1" dirty="0"/>
          </a:p>
          <a:p>
            <a:r>
              <a:rPr lang="ja-JP" altLang="en-US" sz="3600" b="1" dirty="0"/>
              <a:t>４　高齢者のペット飼育支援リーフレット</a:t>
            </a:r>
            <a:endParaRPr lang="en-US" altLang="ja-JP" sz="3600" b="1" dirty="0"/>
          </a:p>
          <a:p>
            <a:r>
              <a:rPr lang="ja-JP" altLang="en-US" sz="3600" b="1" dirty="0"/>
              <a:t>５　多機関連携による高齢者ペット飼育支援に向けて</a:t>
            </a:r>
            <a:endParaRPr lang="en-US" altLang="ja-JP" sz="3600" b="1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C6A563-B944-4F4D-9B0E-BD729C12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2023/5/18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C80154-D14C-45C5-9C55-B8D0A4353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835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0563" cy="674255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５　多機関連携による高齢者ペット飼育支援に向けて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0C23E0-7E88-4887-A863-572FEEAF2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28" y="1283855"/>
            <a:ext cx="7300682" cy="385385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5C90513-48E5-4E5F-B213-9AAE9D522BC5}"/>
              </a:ext>
            </a:extLst>
          </p:cNvPr>
          <p:cNvSpPr/>
          <p:nvPr/>
        </p:nvSpPr>
        <p:spPr>
          <a:xfrm>
            <a:off x="0" y="5211181"/>
            <a:ext cx="117252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</a:rPr>
              <a:t>「地域社会の課題」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r>
              <a:rPr lang="ja-JP" altLang="en-US" sz="4800" b="1" dirty="0">
                <a:solidFill>
                  <a:srgbClr val="FF0000"/>
                </a:solidFill>
              </a:rPr>
              <a:t>　　　　　　　</a:t>
            </a:r>
            <a:r>
              <a:rPr lang="ja-JP" altLang="en-US" sz="2800" b="1" dirty="0"/>
              <a:t>として</a:t>
            </a:r>
            <a:r>
              <a:rPr lang="ja-JP" altLang="en-US" sz="4800" b="1" dirty="0">
                <a:solidFill>
                  <a:srgbClr val="FF0000"/>
                </a:solidFill>
              </a:rPr>
              <a:t>「一緒に考える」</a:t>
            </a:r>
            <a:endParaRPr lang="ja-JP" altLang="ja-JP" sz="4400" b="1" dirty="0">
              <a:solidFill>
                <a:srgbClr val="FF0000"/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93E7D37-7DD2-4684-96E2-6708A793B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5528DF-6ED6-4457-9B98-291303D8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1666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060" y="2863272"/>
            <a:ext cx="7967903" cy="833582"/>
          </a:xfrm>
        </p:spPr>
        <p:txBody>
          <a:bodyPr>
            <a:normAutofit fontScale="90000"/>
          </a:bodyPr>
          <a:lstStyle/>
          <a:p>
            <a:r>
              <a:rPr lang="ja-JP" altLang="en-US" sz="4400" dirty="0">
                <a:solidFill>
                  <a:schemeClr val="accent2"/>
                </a:solidFill>
              </a:rPr>
              <a:t>ご清聴ありがとうございました。</a:t>
            </a:r>
            <a:endParaRPr kumimoji="1" lang="ja-JP" altLang="en-US" sz="4400" dirty="0">
              <a:solidFill>
                <a:schemeClr val="accent2"/>
              </a:solidFill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91F908-622E-45E2-BD97-987B37D9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3A3581-7C39-4132-8093-FA0051A7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1173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１　はじめに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98EBA7-7CD7-4247-B0DE-705994301464}"/>
              </a:ext>
            </a:extLst>
          </p:cNvPr>
          <p:cNvSpPr txBox="1"/>
          <p:nvPr/>
        </p:nvSpPr>
        <p:spPr>
          <a:xfrm>
            <a:off x="677334" y="1244818"/>
            <a:ext cx="1055077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r>
              <a:rPr lang="ja-JP" altLang="en-US" sz="4400" b="1" dirty="0"/>
              <a:t>高齢者のペット飼育支援の背景</a:t>
            </a:r>
            <a:endParaRPr lang="en-US" altLang="ja-JP" sz="4400" b="1" dirty="0"/>
          </a:p>
          <a:p>
            <a:endParaRPr lang="en-US" altLang="ja-JP" sz="4000" b="1" dirty="0"/>
          </a:p>
          <a:p>
            <a:r>
              <a:rPr lang="ja-JP" altLang="en-US" sz="4000" b="1" dirty="0"/>
              <a:t>・様々なペット飼育問題</a:t>
            </a:r>
            <a:endParaRPr lang="en-US" altLang="ja-JP" sz="4000" b="1" dirty="0"/>
          </a:p>
          <a:p>
            <a:endParaRPr lang="en-US" altLang="ja-JP" sz="1400" b="1" dirty="0"/>
          </a:p>
          <a:p>
            <a:r>
              <a:rPr lang="ja-JP" altLang="en-US" sz="4000" b="1" dirty="0"/>
              <a:t>・「動物の問題」「人の問題」について</a:t>
            </a:r>
            <a:endParaRPr lang="en-US" altLang="ja-JP" sz="4000" b="1" dirty="0"/>
          </a:p>
          <a:p>
            <a:r>
              <a:rPr lang="ja-JP" altLang="en-US" sz="4000" b="1" dirty="0"/>
              <a:t>　早期発見、早期対応するため</a:t>
            </a:r>
            <a:endParaRPr lang="en-US" altLang="ja-JP" sz="4000" b="1" dirty="0"/>
          </a:p>
          <a:p>
            <a:r>
              <a:rPr lang="ja-JP" altLang="en-US" sz="1100" b="1" dirty="0"/>
              <a:t>　　　　　　</a:t>
            </a:r>
            <a:endParaRPr lang="en-US" altLang="ja-JP" sz="1100" b="1" dirty="0"/>
          </a:p>
          <a:p>
            <a:r>
              <a:rPr lang="ja-JP" altLang="en-US" sz="4000" b="1" dirty="0"/>
              <a:t>　　　　　　　　↓</a:t>
            </a:r>
            <a:endParaRPr lang="en-US" altLang="ja-JP" sz="4000" b="1" dirty="0"/>
          </a:p>
          <a:p>
            <a:endParaRPr lang="en-US" altLang="ja-JP" b="1" dirty="0"/>
          </a:p>
          <a:p>
            <a:r>
              <a:rPr lang="ja-JP" altLang="en-US" sz="5400" b="1" dirty="0"/>
              <a:t>　</a:t>
            </a:r>
            <a:r>
              <a:rPr lang="ja-JP" altLang="en-US" sz="5400" b="1" dirty="0">
                <a:solidFill>
                  <a:srgbClr val="FF0000"/>
                </a:solidFill>
              </a:rPr>
              <a:t>多機関連携と体制づくり</a:t>
            </a:r>
            <a:endParaRPr lang="en-US" altLang="ja-JP" sz="5400" b="1" dirty="0">
              <a:solidFill>
                <a:srgbClr val="FF0000"/>
              </a:solidFill>
            </a:endParaRPr>
          </a:p>
          <a:p>
            <a:r>
              <a:rPr lang="ja-JP" altLang="en-US" sz="4000" dirty="0"/>
              <a:t>　　　　</a:t>
            </a:r>
            <a:r>
              <a:rPr lang="en-US" altLang="ja-JP" sz="1600" dirty="0"/>
              <a:t> </a:t>
            </a:r>
            <a:endParaRPr lang="ja-JP" altLang="ja-JP" sz="1600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7AA07E-660F-4538-A516-7586C80A1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67A6F3-983B-458D-A13A-2E7C71DC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123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１　はじめに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pic>
        <p:nvPicPr>
          <p:cNvPr id="5" name="Picture 3" descr="\\10.67.98.2\環境保健衛生課\動物管理係\動物行政検討会\30動物行政検討会（多頭飼育に係る取組について）\30_2_0成果物（チラシ、事例集）、テーマ募集\普及啓発チラシ\多頭飼育崩壊現場写真（使用許可あり）\③.jpg">
            <a:extLst>
              <a:ext uri="{FF2B5EF4-FFF2-40B4-BE49-F238E27FC236}">
                <a16:creationId xmlns:a16="http://schemas.microsoft.com/office/drawing/2014/main" id="{11CA11C5-33A7-481A-9964-5655289D14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b="13673"/>
          <a:stretch/>
        </p:blipFill>
        <p:spPr bwMode="auto">
          <a:xfrm>
            <a:off x="5525754" y="2547752"/>
            <a:ext cx="6141084" cy="3881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0.67.98.2\環境保健衛生課\動物管理係\動物行政検討会\30動物行政検討会（多頭飼育に係る取組について）\30_2_0成果物（チラシ、事例集）、テーマ募集\普及啓発チラシ\多頭飼育崩壊現場写真（使用許可あり）\⑤.jpg">
            <a:extLst>
              <a:ext uri="{FF2B5EF4-FFF2-40B4-BE49-F238E27FC236}">
                <a16:creationId xmlns:a16="http://schemas.microsoft.com/office/drawing/2014/main" id="{DE4BB698-A251-44C4-8846-874692A81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98" y="1731628"/>
            <a:ext cx="5734902" cy="3826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925D17-E021-4695-B98E-311ED33A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51A1BE-6041-4CFC-97FD-AA2C98AB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525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２　高齢者福祉部署との連携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F38232-FF3B-43F2-8F11-A91AF3869B6B}"/>
              </a:ext>
            </a:extLst>
          </p:cNvPr>
          <p:cNvSpPr txBox="1"/>
          <p:nvPr/>
        </p:nvSpPr>
        <p:spPr>
          <a:xfrm>
            <a:off x="677334" y="1539778"/>
            <a:ext cx="1122129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r>
              <a:rPr lang="en-US" altLang="ja-JP" sz="4000" b="1" dirty="0"/>
              <a:t>【</a:t>
            </a:r>
            <a:r>
              <a:rPr lang="ja-JP" altLang="en-US" sz="4000" b="1" dirty="0"/>
              <a:t>港区の概要</a:t>
            </a:r>
            <a:r>
              <a:rPr lang="en-US" altLang="ja-JP" sz="4000" b="1" dirty="0"/>
              <a:t>】</a:t>
            </a:r>
            <a:r>
              <a:rPr lang="ja-JP" altLang="en-US" sz="2800" dirty="0"/>
              <a:t>令和</a:t>
            </a:r>
            <a:r>
              <a:rPr lang="en-US" altLang="ja-JP" sz="2800" dirty="0"/>
              <a:t>5</a:t>
            </a:r>
            <a:r>
              <a:rPr lang="ja-JP" altLang="en-US" sz="2800" dirty="0"/>
              <a:t>年</a:t>
            </a:r>
            <a:r>
              <a:rPr lang="en-US" altLang="ja-JP" sz="2800" dirty="0"/>
              <a:t>1</a:t>
            </a:r>
            <a:r>
              <a:rPr lang="ja-JP" altLang="en-US" sz="2800" dirty="0"/>
              <a:t>月</a:t>
            </a:r>
            <a:r>
              <a:rPr lang="en-US" altLang="ja-JP" sz="2800" dirty="0"/>
              <a:t>1</a:t>
            </a:r>
            <a:r>
              <a:rPr lang="ja-JP" altLang="en-US" sz="2800" dirty="0"/>
              <a:t>日現在</a:t>
            </a:r>
            <a:endParaRPr lang="ja-JP" altLang="ja-JP" sz="2800" dirty="0"/>
          </a:p>
          <a:p>
            <a:r>
              <a:rPr lang="ja-JP" altLang="en-US" sz="4000" dirty="0"/>
              <a:t>　　人口総数　</a:t>
            </a:r>
            <a:r>
              <a:rPr lang="en-US" altLang="ja-JP" sz="4000" dirty="0"/>
              <a:t>261,615</a:t>
            </a:r>
            <a:r>
              <a:rPr lang="ja-JP" altLang="en-US" sz="4000" dirty="0"/>
              <a:t>人</a:t>
            </a:r>
            <a:endParaRPr lang="en-US" altLang="ja-JP" sz="4000" dirty="0"/>
          </a:p>
          <a:p>
            <a:endParaRPr lang="en-US" altLang="ja-JP" sz="4000" dirty="0"/>
          </a:p>
          <a:p>
            <a:r>
              <a:rPr lang="ja-JP" altLang="en-US" sz="4000" dirty="0"/>
              <a:t>　　</a:t>
            </a:r>
            <a:r>
              <a:rPr lang="en-US" altLang="ja-JP" sz="4000" dirty="0"/>
              <a:t>65</a:t>
            </a:r>
            <a:r>
              <a:rPr lang="ja-JP" altLang="en-US" sz="4000" dirty="0"/>
              <a:t>歳以上人口　</a:t>
            </a:r>
            <a:r>
              <a:rPr lang="en-US" altLang="ja-JP" sz="4000" dirty="0"/>
              <a:t>44,640</a:t>
            </a:r>
            <a:r>
              <a:rPr lang="ja-JP" altLang="en-US" sz="4000" dirty="0"/>
              <a:t>人</a:t>
            </a:r>
            <a:endParaRPr lang="en-US" altLang="ja-JP" sz="4000" dirty="0"/>
          </a:p>
          <a:p>
            <a:r>
              <a:rPr lang="ja-JP" altLang="en-US" sz="4000" dirty="0"/>
              <a:t>　　　高齢化率　　</a:t>
            </a:r>
            <a:r>
              <a:rPr lang="en-US" altLang="ja-JP" sz="4000" dirty="0">
                <a:solidFill>
                  <a:srgbClr val="FF0000"/>
                </a:solidFill>
              </a:rPr>
              <a:t>17.1%</a:t>
            </a:r>
          </a:p>
          <a:p>
            <a:r>
              <a:rPr lang="ja-JP" altLang="en-US" sz="4000" dirty="0"/>
              <a:t>　　</a:t>
            </a:r>
            <a:r>
              <a:rPr lang="ja-JP" altLang="en-US" sz="3200" dirty="0"/>
              <a:t>（全国平均 </a:t>
            </a:r>
            <a:r>
              <a:rPr lang="en-US" altLang="ja-JP" sz="3200" dirty="0"/>
              <a:t>28.6%</a:t>
            </a:r>
            <a:r>
              <a:rPr lang="ja-JP" altLang="en-US" sz="3200" dirty="0"/>
              <a:t>　東京都</a:t>
            </a:r>
            <a:r>
              <a:rPr lang="en-US" altLang="ja-JP" sz="3200" dirty="0"/>
              <a:t> 22.7%</a:t>
            </a:r>
            <a:r>
              <a:rPr lang="ja-JP" altLang="en-US" sz="3200" dirty="0"/>
              <a:t>）</a:t>
            </a:r>
            <a:r>
              <a:rPr lang="en-US" altLang="ja-JP" sz="4000" dirty="0"/>
              <a:t> </a:t>
            </a:r>
            <a:r>
              <a:rPr lang="ja-JP" altLang="en-US" sz="4000" dirty="0"/>
              <a:t>　　　　</a:t>
            </a:r>
            <a:r>
              <a:rPr lang="en-US" altLang="ja-JP" sz="1600" dirty="0"/>
              <a:t> </a:t>
            </a:r>
            <a:endParaRPr lang="ja-JP" altLang="ja-JP" sz="1600" dirty="0"/>
          </a:p>
          <a:p>
            <a:r>
              <a:rPr kumimoji="1" lang="ja-JP" altLang="en-US" dirty="0"/>
              <a:t>　　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2423DA-BBF2-4A8A-9B19-C9A590D6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EE1C40-9DAF-4E85-B0AF-D10CE18C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858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２　高齢者福祉部署との連携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6D1E570-D36C-474F-AA5F-7F1D42E2712F}"/>
              </a:ext>
            </a:extLst>
          </p:cNvPr>
          <p:cNvSpPr txBox="1"/>
          <p:nvPr/>
        </p:nvSpPr>
        <p:spPr>
          <a:xfrm>
            <a:off x="249129" y="1385530"/>
            <a:ext cx="6048432" cy="55092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港区役所 保健福祉支援部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2000" b="1" dirty="0"/>
              <a:t>保健福祉課　</a:t>
            </a:r>
            <a:r>
              <a:rPr lang="ja-JP" altLang="en-US" sz="2000" b="1" dirty="0">
                <a:solidFill>
                  <a:srgbClr val="00B0F0"/>
                </a:solidFill>
              </a:rPr>
              <a:t>民生委員・児童委員、</a:t>
            </a:r>
            <a:endParaRPr lang="en-US" altLang="ja-JP" sz="2000" b="1" dirty="0">
              <a:solidFill>
                <a:srgbClr val="00B0F0"/>
              </a:solidFill>
            </a:endParaRPr>
          </a:p>
          <a:p>
            <a:r>
              <a:rPr lang="ja-JP" altLang="en-US" sz="2000" b="1" dirty="0">
                <a:solidFill>
                  <a:srgbClr val="00B0F0"/>
                </a:solidFill>
              </a:rPr>
              <a:t>　　　　　　社会福祉協議会</a:t>
            </a:r>
            <a:endParaRPr lang="en-US" altLang="ja-JP" sz="2000" b="1" dirty="0">
              <a:solidFill>
                <a:srgbClr val="00B0F0"/>
              </a:solidFill>
            </a:endParaRPr>
          </a:p>
          <a:p>
            <a:r>
              <a:rPr lang="ja-JP" altLang="en-US" sz="2000" b="1" dirty="0"/>
              <a:t>高齢者支援課　</a:t>
            </a:r>
            <a:r>
              <a:rPr lang="ja-JP" altLang="en-US" sz="2000" b="1" dirty="0">
                <a:solidFill>
                  <a:srgbClr val="00B0F0"/>
                </a:solidFill>
              </a:rPr>
              <a:t>地域包括支援センター</a:t>
            </a:r>
            <a:endParaRPr lang="en-US" altLang="ja-JP" sz="2000" b="1" dirty="0">
              <a:solidFill>
                <a:srgbClr val="00B0F0"/>
              </a:solidFill>
            </a:endParaRPr>
          </a:p>
          <a:p>
            <a:r>
              <a:rPr lang="ja-JP" altLang="en-US" sz="2000" b="1" dirty="0">
                <a:solidFill>
                  <a:srgbClr val="00B0F0"/>
                </a:solidFill>
              </a:rPr>
              <a:t>　　　　　　　高齢者単身世帯等見守り推進事業所</a:t>
            </a:r>
            <a:endParaRPr lang="en-US" altLang="ja-JP" sz="2000" b="1" dirty="0">
              <a:solidFill>
                <a:srgbClr val="00B0F0"/>
              </a:solidFill>
            </a:endParaRPr>
          </a:p>
          <a:p>
            <a:r>
              <a:rPr lang="ja-JP" altLang="en-US" sz="2000" b="1" dirty="0">
                <a:solidFill>
                  <a:srgbClr val="00B0F0"/>
                </a:solidFill>
              </a:rPr>
              <a:t>　　　　　　　　</a:t>
            </a:r>
            <a:r>
              <a:rPr lang="en-US" altLang="ja-JP" sz="2000" b="1" dirty="0">
                <a:solidFill>
                  <a:srgbClr val="00B0F0"/>
                </a:solidFill>
              </a:rPr>
              <a:t>※</a:t>
            </a:r>
            <a:r>
              <a:rPr lang="ja-JP" altLang="en-US" sz="2000" b="1" dirty="0">
                <a:solidFill>
                  <a:srgbClr val="00B0F0"/>
                </a:solidFill>
              </a:rPr>
              <a:t>以下、見守り推進事業所と略</a:t>
            </a:r>
            <a:endParaRPr lang="en-US" altLang="ja-JP" sz="2000" b="1" dirty="0">
              <a:solidFill>
                <a:srgbClr val="00B0F0"/>
              </a:solidFill>
            </a:endParaRPr>
          </a:p>
          <a:p>
            <a:r>
              <a:rPr lang="ja-JP" altLang="en-US" sz="2000" b="1" dirty="0"/>
              <a:t>介護保険課　　</a:t>
            </a:r>
            <a:r>
              <a:rPr lang="ja-JP" altLang="en-US" sz="2000" b="1" dirty="0">
                <a:solidFill>
                  <a:srgbClr val="00B0F0"/>
                </a:solidFill>
              </a:rPr>
              <a:t>居宅介護支援事業者</a:t>
            </a:r>
            <a:endParaRPr lang="en-US" altLang="ja-JP" sz="2000" b="1" dirty="0">
              <a:solidFill>
                <a:srgbClr val="00B0F0"/>
              </a:solidFill>
            </a:endParaRPr>
          </a:p>
          <a:p>
            <a:r>
              <a:rPr lang="ja-JP" altLang="en-US" sz="2000" b="1" dirty="0"/>
              <a:t>生活福祉調整課　</a:t>
            </a:r>
            <a:r>
              <a:rPr lang="ja-JP" altLang="en-US" sz="2000" b="1" dirty="0">
                <a:solidFill>
                  <a:srgbClr val="00B0F0"/>
                </a:solidFill>
              </a:rPr>
              <a:t>生活困窮者自立支援事業所</a:t>
            </a:r>
            <a:endParaRPr lang="en-US" altLang="ja-JP" sz="2000" b="1" dirty="0">
              <a:solidFill>
                <a:srgbClr val="00B0F0"/>
              </a:solidFill>
            </a:endParaRPr>
          </a:p>
          <a:p>
            <a:endParaRPr lang="en-US" altLang="ja-JP" sz="2000" b="1" dirty="0"/>
          </a:p>
          <a:p>
            <a:r>
              <a:rPr lang="ja-JP" altLang="en-US" sz="3200" b="1" dirty="0">
                <a:solidFill>
                  <a:srgbClr val="FF0000"/>
                </a:solidFill>
              </a:rPr>
              <a:t>地域包括支援センター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2000" b="1" dirty="0"/>
              <a:t>　①～⑤　５地区</a:t>
            </a:r>
            <a:endParaRPr lang="en-US" altLang="ja-JP" sz="2000" b="1" dirty="0"/>
          </a:p>
          <a:p>
            <a:r>
              <a:rPr lang="ja-JP" altLang="en-US" sz="2000" b="1" dirty="0"/>
              <a:t>　　</a:t>
            </a:r>
            <a:endParaRPr lang="en-US" altLang="ja-JP" sz="2000" b="1" dirty="0">
              <a:solidFill>
                <a:srgbClr val="C0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各総合支所 区民課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2000" b="1" dirty="0"/>
              <a:t>　⑥～⑩　５地区</a:t>
            </a:r>
            <a:r>
              <a:rPr lang="ja-JP" altLang="ja-JP" sz="2000" b="1" dirty="0"/>
              <a:t>　　</a:t>
            </a:r>
            <a:r>
              <a:rPr lang="en-US" altLang="ja-JP" sz="2000" b="1" dirty="0"/>
              <a:t> </a:t>
            </a:r>
            <a:endParaRPr lang="ja-JP" altLang="ja-JP" sz="2000" b="1" dirty="0"/>
          </a:p>
          <a:p>
            <a:endParaRPr kumimoji="1"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　　　</a:t>
            </a:r>
            <a:endParaRPr kumimoji="1" lang="ja-JP" alt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46903E-530F-426D-AF42-46C42C3C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69" y="1588"/>
            <a:ext cx="5397373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3E9B690-B2CC-4DE8-872F-CBF0789A49C4}"/>
              </a:ext>
            </a:extLst>
          </p:cNvPr>
          <p:cNvSpPr/>
          <p:nvPr/>
        </p:nvSpPr>
        <p:spPr>
          <a:xfrm>
            <a:off x="166255" y="1385530"/>
            <a:ext cx="6131306" cy="2678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10C7B7-8878-4673-8D98-C92BDDA3A054}"/>
              </a:ext>
            </a:extLst>
          </p:cNvPr>
          <p:cNvSpPr/>
          <p:nvPr/>
        </p:nvSpPr>
        <p:spPr>
          <a:xfrm>
            <a:off x="166255" y="4260203"/>
            <a:ext cx="6131306" cy="976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8BC25F1-6B39-421B-9204-1D1B1AC97A9C}"/>
              </a:ext>
            </a:extLst>
          </p:cNvPr>
          <p:cNvSpPr/>
          <p:nvPr/>
        </p:nvSpPr>
        <p:spPr>
          <a:xfrm>
            <a:off x="166255" y="5396276"/>
            <a:ext cx="6131306" cy="976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2B2EE9-62DF-4A49-8707-33BE865D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5340313-3474-455B-9DC0-AA984875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409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8836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２　高齢者福祉部署との連携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FD8B4C-AFAF-453E-A865-826A4CE0D08B}"/>
              </a:ext>
            </a:extLst>
          </p:cNvPr>
          <p:cNvSpPr txBox="1"/>
          <p:nvPr/>
        </p:nvSpPr>
        <p:spPr>
          <a:xfrm>
            <a:off x="751225" y="1133378"/>
            <a:ext cx="111570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</a:t>
            </a:r>
            <a:endParaRPr lang="ja-JP" altLang="ja-JP" sz="1400" dirty="0"/>
          </a:p>
          <a:p>
            <a:r>
              <a:rPr lang="en-US" altLang="ja-JP" sz="4000" b="1" dirty="0"/>
              <a:t>【</a:t>
            </a:r>
            <a:r>
              <a:rPr lang="ja-JP" altLang="en-US" sz="3200" b="1" dirty="0"/>
              <a:t>動物愛護部署と</a:t>
            </a:r>
            <a:endParaRPr lang="en-US" altLang="ja-JP" sz="3200" b="1" dirty="0"/>
          </a:p>
          <a:p>
            <a:r>
              <a:rPr lang="ja-JP" altLang="en-US" sz="3200" b="1" dirty="0"/>
              <a:t>　　　　　高齢者福祉部署等との連携</a:t>
            </a:r>
            <a:r>
              <a:rPr lang="en-US" altLang="ja-JP" sz="3200" b="1" dirty="0"/>
              <a:t>】</a:t>
            </a:r>
          </a:p>
          <a:p>
            <a:endParaRPr lang="en-US" altLang="ja-JP" sz="4000" b="1" dirty="0"/>
          </a:p>
          <a:p>
            <a:r>
              <a:rPr lang="ja-JP" altLang="en-US" sz="3600" b="1" dirty="0"/>
              <a:t>　　　　　　　</a:t>
            </a:r>
            <a:r>
              <a:rPr lang="ja-JP" altLang="en-US" sz="2800" b="1" dirty="0"/>
              <a:t>令和</a:t>
            </a:r>
            <a:r>
              <a:rPr lang="en-US" altLang="ja-JP" sz="2800" b="1" dirty="0"/>
              <a:t>3</a:t>
            </a:r>
            <a:r>
              <a:rPr lang="ja-JP" altLang="en-US" sz="2800" b="1" dirty="0"/>
              <a:t>年</a:t>
            </a:r>
            <a:r>
              <a:rPr lang="en-US" altLang="ja-JP" sz="2800" b="1" dirty="0"/>
              <a:t>11</a:t>
            </a:r>
            <a:r>
              <a:rPr lang="ja-JP" altLang="en-US" sz="2800" b="1" dirty="0"/>
              <a:t>月</a:t>
            </a:r>
            <a:r>
              <a:rPr lang="en-US" altLang="ja-JP" sz="2800" b="1" dirty="0"/>
              <a:t>18</a:t>
            </a:r>
            <a:r>
              <a:rPr lang="ja-JP" altLang="en-US" sz="2800" b="1" dirty="0"/>
              <a:t>日</a:t>
            </a:r>
            <a:endParaRPr lang="en-US" altLang="ja-JP" sz="2800" b="1" dirty="0"/>
          </a:p>
          <a:p>
            <a:r>
              <a:rPr lang="ja-JP" altLang="en-US" sz="3200" b="1" dirty="0"/>
              <a:t>　　　　　　　「人・動物・地域に向き合う</a:t>
            </a:r>
            <a:br>
              <a:rPr lang="en-US" altLang="ja-JP" sz="3200" dirty="0">
                <a:solidFill>
                  <a:schemeClr val="accent2"/>
                </a:solidFill>
              </a:rPr>
            </a:br>
            <a:r>
              <a:rPr lang="ja-JP" altLang="en-US" sz="3200" dirty="0">
                <a:solidFill>
                  <a:schemeClr val="accent2"/>
                </a:solidFill>
              </a:rPr>
              <a:t>　　　　　 　　　　　　</a:t>
            </a:r>
            <a:r>
              <a:rPr lang="ja-JP" altLang="en-US" sz="3200" b="1" dirty="0"/>
              <a:t>多頭飼育対策勉強会</a:t>
            </a:r>
            <a:r>
              <a:rPr lang="ja-JP" altLang="en-US" sz="3200" dirty="0"/>
              <a:t>」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800" b="1" dirty="0">
                <a:solidFill>
                  <a:srgbClr val="FF0000"/>
                </a:solidFill>
              </a:rPr>
              <a:t>⇒</a:t>
            </a:r>
            <a:r>
              <a:rPr lang="ja-JP" altLang="en-US" sz="3600" b="1" dirty="0">
                <a:solidFill>
                  <a:srgbClr val="FF0000"/>
                </a:solidFill>
              </a:rPr>
              <a:t>「地域包括支援センター、見守り推進事業所、</a:t>
            </a:r>
            <a:endParaRPr lang="en-US" altLang="ja-JP" sz="3600" b="1" dirty="0">
              <a:solidFill>
                <a:srgbClr val="FF0000"/>
              </a:solidFill>
            </a:endParaRPr>
          </a:p>
          <a:p>
            <a:r>
              <a:rPr lang="ja-JP" altLang="en-US" sz="3600" b="1" dirty="0">
                <a:solidFill>
                  <a:srgbClr val="FF0000"/>
                </a:solidFill>
              </a:rPr>
              <a:t>　社会福祉協議会」との連絡会</a:t>
            </a:r>
            <a:r>
              <a:rPr lang="ja-JP" altLang="en-US" sz="2400" dirty="0"/>
              <a:t>　</a:t>
            </a:r>
            <a:r>
              <a:rPr lang="en-US" altLang="ja-JP" sz="2400" dirty="0"/>
              <a:t> </a:t>
            </a:r>
            <a:endParaRPr lang="ja-JP" altLang="ja-JP" sz="2400" dirty="0"/>
          </a:p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77DF933-E2E8-4982-9EAE-D4F6A3FD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55" y="2864285"/>
            <a:ext cx="2847177" cy="1864701"/>
          </a:xfrm>
          <a:prstGeom prst="rect">
            <a:avLst/>
          </a:prstGeo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CFE0A8-07C2-4FA4-AD23-30808A1F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AC1E5E1-FD37-4271-88DA-E5282B7CE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405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２　高齢者福祉部署との連携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D1849C-9AF9-4413-A878-076B687EFC13}"/>
              </a:ext>
            </a:extLst>
          </p:cNvPr>
          <p:cNvSpPr txBox="1"/>
          <p:nvPr/>
        </p:nvSpPr>
        <p:spPr>
          <a:xfrm>
            <a:off x="677334" y="1402618"/>
            <a:ext cx="1055077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 </a:t>
            </a:r>
            <a:r>
              <a:rPr lang="ja-JP" altLang="en-US" sz="4000" b="1" dirty="0">
                <a:solidFill>
                  <a:srgbClr val="FF0000"/>
                </a:solidFill>
              </a:rPr>
              <a:t>多機関連携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r>
              <a:rPr lang="ja-JP" altLang="en-US" sz="4000" b="1" dirty="0"/>
              <a:t>　①お互いの専門を知る</a:t>
            </a:r>
            <a:endParaRPr lang="en-US" altLang="ja-JP" sz="4000" b="1" dirty="0"/>
          </a:p>
          <a:p>
            <a:r>
              <a:rPr lang="ja-JP" altLang="en-US" sz="4000" b="1" dirty="0"/>
              <a:t>　②事例、情報の共有をする</a:t>
            </a:r>
            <a:endParaRPr lang="en-US" altLang="ja-JP" sz="4000" b="1" dirty="0"/>
          </a:p>
          <a:p>
            <a:r>
              <a:rPr lang="ja-JP" altLang="en-US" sz="4000" b="1" dirty="0"/>
              <a:t>　③共通認識を持つ</a:t>
            </a:r>
            <a:endParaRPr lang="en-US" altLang="ja-JP" sz="4000" b="1" dirty="0"/>
          </a:p>
          <a:p>
            <a:r>
              <a:rPr lang="ja-JP" altLang="en-US" sz="4000" b="1" dirty="0"/>
              <a:t>　　　　　　　　↓</a:t>
            </a:r>
            <a:endParaRPr lang="en-US" altLang="ja-JP" sz="4000" b="1" dirty="0"/>
          </a:p>
          <a:p>
            <a:r>
              <a:rPr lang="ja-JP" altLang="en-US" sz="4000" b="1" u="sng" dirty="0"/>
              <a:t>「気軽に相談できる顔の見える</a:t>
            </a:r>
            <a:r>
              <a:rPr lang="ja-JP" altLang="en-US" sz="4000" b="1" u="sng" dirty="0">
                <a:solidFill>
                  <a:srgbClr val="FF0000"/>
                </a:solidFill>
              </a:rPr>
              <a:t>関係づくり」</a:t>
            </a:r>
            <a:endParaRPr lang="en-US" altLang="ja-JP" sz="4000" b="1" u="sng" dirty="0">
              <a:solidFill>
                <a:srgbClr val="FF0000"/>
              </a:solidFill>
            </a:endParaRPr>
          </a:p>
          <a:p>
            <a:r>
              <a:rPr lang="ja-JP" altLang="en-US" sz="4000" b="1" dirty="0">
                <a:solidFill>
                  <a:schemeClr val="tx2"/>
                </a:solidFill>
              </a:rPr>
              <a:t>　　　　　　　　</a:t>
            </a:r>
            <a:r>
              <a:rPr lang="ja-JP" altLang="en-US" sz="4000" b="1" dirty="0"/>
              <a:t>↓</a:t>
            </a:r>
            <a:endParaRPr lang="en-US" altLang="ja-JP" sz="4000" b="1" dirty="0"/>
          </a:p>
          <a:p>
            <a:r>
              <a:rPr lang="ja-JP" altLang="en-US" sz="4000" b="1" dirty="0">
                <a:solidFill>
                  <a:schemeClr val="tx2"/>
                </a:solidFill>
              </a:rPr>
              <a:t>　　各機関から</a:t>
            </a:r>
            <a:r>
              <a:rPr lang="ja-JP" altLang="en-US" sz="4000" b="1" dirty="0">
                <a:solidFill>
                  <a:srgbClr val="FF0000"/>
                </a:solidFill>
              </a:rPr>
              <a:t>様々な相談を受けた</a:t>
            </a:r>
            <a:endParaRPr lang="en-US" altLang="ja-JP" sz="4000" b="1" dirty="0">
              <a:solidFill>
                <a:srgbClr val="FF0000"/>
              </a:solidFill>
            </a:endParaRPr>
          </a:p>
          <a:p>
            <a:endParaRPr lang="en-US" altLang="ja-JP" sz="4000" b="1" dirty="0">
              <a:solidFill>
                <a:schemeClr val="tx2"/>
              </a:solidFill>
            </a:endParaRPr>
          </a:p>
          <a:p>
            <a:r>
              <a:rPr lang="ja-JP" altLang="en-US" sz="4000" b="1" dirty="0"/>
              <a:t>　　　　　　　　</a:t>
            </a:r>
            <a:endParaRPr lang="ja-JP" altLang="ja-JP" sz="4000" b="1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23B38EB-257A-4337-B8F4-AAAA23B7C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F2ADBE-7278-4E96-AE60-12B40EE48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008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9F8F49-2185-4E64-AD45-01EA3E0B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</a:rPr>
              <a:t>３　高齢者のペット飼育に関するアンケート調査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832A5A-D546-400F-A22F-EECAB5E35C0A}"/>
              </a:ext>
            </a:extLst>
          </p:cNvPr>
          <p:cNvSpPr txBox="1"/>
          <p:nvPr/>
        </p:nvSpPr>
        <p:spPr>
          <a:xfrm>
            <a:off x="677334" y="1509633"/>
            <a:ext cx="1055077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/>
              <a:t>アンケート調査</a:t>
            </a:r>
            <a:r>
              <a:rPr lang="en-US" altLang="ja-JP" sz="1400" dirty="0"/>
              <a:t> </a:t>
            </a:r>
            <a:endParaRPr lang="en-US" altLang="ja-JP" sz="1600" b="1" dirty="0"/>
          </a:p>
          <a:p>
            <a:endParaRPr lang="en-US" altLang="ja-JP" sz="2000" b="1" dirty="0"/>
          </a:p>
          <a:p>
            <a:r>
              <a:rPr lang="ja-JP" altLang="en-US" sz="2800" b="1" dirty="0"/>
              <a:t>　居宅介護支援事業者等　　　　　　　１３件</a:t>
            </a:r>
            <a:r>
              <a:rPr lang="ja-JP" altLang="en-US" sz="2200" b="1" dirty="0"/>
              <a:t>　 </a:t>
            </a:r>
            <a:endParaRPr lang="en-US" altLang="ja-JP" sz="2200" b="1" dirty="0"/>
          </a:p>
          <a:p>
            <a:r>
              <a:rPr lang="ja-JP" altLang="en-US" sz="2800" b="1" dirty="0"/>
              <a:t>　地域包括支援センター　　　　　　　２３件</a:t>
            </a:r>
            <a:endParaRPr lang="en-US" altLang="ja-JP" sz="2800" b="1" dirty="0"/>
          </a:p>
          <a:p>
            <a:r>
              <a:rPr lang="ja-JP" altLang="en-US" sz="2800" b="1" dirty="0"/>
              <a:t>　見守り推進事業所　　　　　　　　　　８件</a:t>
            </a:r>
            <a:endParaRPr lang="en-US" altLang="ja-JP" sz="2800" b="1" dirty="0"/>
          </a:p>
          <a:p>
            <a:r>
              <a:rPr lang="ja-JP" altLang="en-US" sz="2800" b="1" dirty="0"/>
              <a:t>　社会福祉協議会　　　　　　　　　　１３件　</a:t>
            </a:r>
            <a:endParaRPr lang="en-US" altLang="ja-JP" sz="2800" b="1" dirty="0"/>
          </a:p>
          <a:p>
            <a:r>
              <a:rPr lang="ja-JP" altLang="en-US" sz="2800" b="1" dirty="0"/>
              <a:t>　生活困窮者自立支援事業所　　　　　１０件</a:t>
            </a:r>
            <a:endParaRPr lang="en-US" altLang="ja-JP" sz="2800" b="1" dirty="0"/>
          </a:p>
          <a:p>
            <a:r>
              <a:rPr lang="ja-JP" altLang="en-US" sz="2800" b="1" dirty="0"/>
              <a:t>　</a:t>
            </a:r>
            <a:endParaRPr lang="en-US" altLang="ja-JP" sz="2800" b="1" dirty="0"/>
          </a:p>
          <a:p>
            <a:r>
              <a:rPr lang="ja-JP" altLang="en-US" sz="2800" b="1" dirty="0"/>
              <a:t>　区内動物病院　　　　　　　　　　　２０件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ja-JP" altLang="en-US" sz="2800" b="1" dirty="0"/>
              <a:t>　　　　</a:t>
            </a:r>
            <a:r>
              <a:rPr lang="ja-JP" altLang="en-US" sz="4000" b="1" dirty="0"/>
              <a:t>計　　　　　　　　８７件</a:t>
            </a:r>
            <a:endParaRPr lang="en-US" altLang="ja-JP" sz="4000" b="1" dirty="0"/>
          </a:p>
          <a:p>
            <a:endParaRPr lang="en-US" altLang="ja-JP" sz="2200" b="1" dirty="0"/>
          </a:p>
          <a:p>
            <a:r>
              <a:rPr lang="ja-JP" altLang="en-US" sz="1600" b="1" dirty="0"/>
              <a:t>　　</a:t>
            </a:r>
            <a:r>
              <a:rPr lang="en-US" altLang="ja-JP" sz="1600" b="1" dirty="0"/>
              <a:t> </a:t>
            </a:r>
            <a:endParaRPr lang="ja-JP" altLang="ja-JP" sz="1600" b="1" dirty="0"/>
          </a:p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790F613-9ADA-4908-AE58-0265C893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2024/2/17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E08AA1-0339-4496-9EF1-A824A327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F165-30B7-40D0-8105-AC63D908151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20139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3825</TotalTime>
  <Words>262</Words>
  <Application>Microsoft Office PowerPoint</Application>
  <PresentationFormat>ワイド画面</PresentationFormat>
  <Paragraphs>213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等线</vt:lpstr>
      <vt:lpstr>Meiryo UI</vt:lpstr>
      <vt:lpstr>メイリオ</vt:lpstr>
      <vt:lpstr>游ゴシック</vt:lpstr>
      <vt:lpstr>Arial</vt:lpstr>
      <vt:lpstr>Trebuchet MS</vt:lpstr>
      <vt:lpstr>Wingdings 3</vt:lpstr>
      <vt:lpstr>ファセット</vt:lpstr>
      <vt:lpstr> 高齢者のペット飼育支援について ～多機関連携と体制の構築～</vt:lpstr>
      <vt:lpstr>皆さんにお話したいこと</vt:lpstr>
      <vt:lpstr>１　はじめに</vt:lpstr>
      <vt:lpstr>１　はじめに</vt:lpstr>
      <vt:lpstr>２　高齢者福祉部署との連携</vt:lpstr>
      <vt:lpstr>２　高齢者福祉部署との連携</vt:lpstr>
      <vt:lpstr>２　高齢者福祉部署との連携</vt:lpstr>
      <vt:lpstr>２　高齢者福祉部署との連携</vt:lpstr>
      <vt:lpstr>３　高齢者のペット飼育に関するアンケート調査</vt:lpstr>
      <vt:lpstr>３　高齢者のペット飼育に関するアンケート調査</vt:lpstr>
      <vt:lpstr>３　高齢者のペット飼育に関するアンケート調査</vt:lpstr>
      <vt:lpstr>３　高齢者のペット飼育に関するアンケート調査</vt:lpstr>
      <vt:lpstr>３　高齢者のペット飼育に関するアンケート調査</vt:lpstr>
      <vt:lpstr>３　高齢者のペット飼育に関するアンケート調査</vt:lpstr>
      <vt:lpstr>４　高齢者のペット飼育支援リーフレット等 「あなたにもしもの時」の作成</vt:lpstr>
      <vt:lpstr>４　高齢者のペット飼育支援リーフレット等 「あなたにもしもの時」の作成</vt:lpstr>
      <vt:lpstr>５　多機関連携による高齢者ペット飼育支援に向けて</vt:lpstr>
      <vt:lpstr>５　多機関連携による高齢者ペット飼育支援に向けて</vt:lpstr>
      <vt:lpstr>５　多機関連携による高齢者ペット飼育支援に向けて</vt:lpstr>
      <vt:lpstr>５　多機関連携による高齢者ペット飼育支援に向けて</vt:lpstr>
      <vt:lpstr>ご清聴ありがとうございました。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人・動物・地域に向き合う 多頭飼育対策勉強会</dc:title>
  <dc:creator>直美 仙北</dc:creator>
  <cp:lastModifiedBy>直美 仙北</cp:lastModifiedBy>
  <cp:revision>172</cp:revision>
  <cp:lastPrinted>2022-06-21T02:37:45Z</cp:lastPrinted>
  <dcterms:created xsi:type="dcterms:W3CDTF">2021-11-10T03:40:23Z</dcterms:created>
  <dcterms:modified xsi:type="dcterms:W3CDTF">2024-02-13T11:12:54Z</dcterms:modified>
</cp:coreProperties>
</file>